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1" r:id="rId17"/>
  </p:sldMasterIdLst>
  <p:notesMasterIdLst>
    <p:notesMasterId r:id="rId32"/>
  </p:notesMasterIdLst>
  <p:handoutMasterIdLst>
    <p:handoutMasterId r:id="rId33"/>
  </p:handoutMasterIdLst>
  <p:sldIdLst>
    <p:sldId id="957" r:id="rId18"/>
    <p:sldId id="948" r:id="rId19"/>
    <p:sldId id="950" r:id="rId20"/>
    <p:sldId id="968" r:id="rId21"/>
    <p:sldId id="967" r:id="rId22"/>
    <p:sldId id="969" r:id="rId23"/>
    <p:sldId id="947" r:id="rId24"/>
    <p:sldId id="959" r:id="rId25"/>
    <p:sldId id="963" r:id="rId26"/>
    <p:sldId id="962" r:id="rId27"/>
    <p:sldId id="958" r:id="rId28"/>
    <p:sldId id="964" r:id="rId29"/>
    <p:sldId id="951" r:id="rId30"/>
    <p:sldId id="953" r:id="rId31"/>
  </p:sldIdLst>
  <p:sldSz cx="12198350" cy="6858000"/>
  <p:notesSz cx="6858000" cy="9686925"/>
  <p:custDataLst>
    <p:custData r:id="rId15"/>
    <p:tags r:id="rId34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E4BD3-ECFD-2936-47CF-B0D0532CB92A}" v="9" dt="2019-07-25T10:11:43.561"/>
    <p1510:client id="{3145F0DE-AF85-4D03-868E-2E0570D744A3}" v="453" dt="2019-07-26T06:21:11.655"/>
    <p1510:client id="{8C352D49-4110-43FF-85BE-AB828034DAEA}" v="64" dt="2019-07-25T12:01:26.869"/>
    <p1510:client id="{61B1B831-B7C3-4D36-B562-586F69CDF8FE}" v="268" dt="2019-07-25T12:20:04.665"/>
    <p1510:client id="{EB2F850D-6074-45B5-9CA7-393118DF8230}" v="1212" dt="2019-07-26T07:03:21.966"/>
    <p1510:client id="{17D37599-BE86-41E1-B280-0E79DD09F468}" v="98" dt="2019-07-25T12:10:55.122"/>
    <p1510:client id="{9CE69ED5-E16F-FD37-4B3E-6A4779FAF2EA}" v="3" dt="2019-07-26T04:52:29.300"/>
    <p1510:client id="{101B7777-8562-47B9-8B3E-DBC947D9B5F7}" v="951" dt="2019-07-26T07:18:51.542"/>
    <p1510:client id="{C91812AB-BB8F-4BC5-ACD3-C58E6820B0E9}" v="79" dt="2019-07-26T04:59:54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1" d="100"/>
          <a:sy n="111" d="100"/>
        </p:scale>
        <p:origin x="936" y="96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tags" Target="tags/tag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8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8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2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13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Airport Simulator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08 (Dungeon Masters)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FBD2-CC5F-4BCC-9CFF-821B184C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Traceability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7B1C24-64EC-4180-BDE3-E4761BFA3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45811"/>
              </p:ext>
            </p:extLst>
          </p:nvPr>
        </p:nvGraphicFramePr>
        <p:xfrm>
          <a:off x="1814580" y="1629291"/>
          <a:ext cx="8569190" cy="244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80">
                  <a:extLst>
                    <a:ext uri="{9D8B030D-6E8A-4147-A177-3AD203B41FA5}">
                      <a16:colId xmlns:a16="http://schemas.microsoft.com/office/drawing/2014/main" val="1995097417"/>
                    </a:ext>
                  </a:extLst>
                </a:gridCol>
                <a:gridCol w="6496846">
                  <a:extLst>
                    <a:ext uri="{9D8B030D-6E8A-4147-A177-3AD203B41FA5}">
                      <a16:colId xmlns:a16="http://schemas.microsoft.com/office/drawing/2014/main" val="2387999298"/>
                    </a:ext>
                  </a:extLst>
                </a:gridCol>
                <a:gridCol w="864120">
                  <a:extLst>
                    <a:ext uri="{9D8B030D-6E8A-4147-A177-3AD203B41FA5}">
                      <a16:colId xmlns:a16="http://schemas.microsoft.com/office/drawing/2014/main" val="255080810"/>
                    </a:ext>
                  </a:extLst>
                </a:gridCol>
                <a:gridCol w="632144">
                  <a:extLst>
                    <a:ext uri="{9D8B030D-6E8A-4147-A177-3AD203B41FA5}">
                      <a16:colId xmlns:a16="http://schemas.microsoft.com/office/drawing/2014/main" val="692252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Sr No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Requirements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Priority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Status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71607"/>
                  </a:ext>
                </a:extLst>
              </a:tr>
              <a:tr h="342872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</a:rPr>
                        <a:t>1 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system should be able to come up </a:t>
                      </a:r>
                      <a:r>
                        <a:rPr lang="en-US" sz="1100">
                          <a:effectLst/>
                        </a:rPr>
                        <a:t>with optimum number of gates the airport should have so that there will be no congestion.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Required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37481"/>
                  </a:ext>
                </a:extLst>
              </a:tr>
              <a:tr h="436332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</a:rPr>
                        <a:t>2 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 case of emergency, the system will be able to determine how many emergency flights it can accommodate at a given situation.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Required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90186"/>
                  </a:ext>
                </a:extLst>
              </a:tr>
              <a:tr h="321637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Graph representation of number of gates plotted against number of people/ number of flights.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3"/>
                          </a:solidFill>
                          <a:effectLst/>
                        </a:rPr>
                        <a:t>Desired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51988"/>
                  </a:ext>
                </a:extLst>
              </a:tr>
              <a:tr h="436332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will be provision for feeding information through questions and answers on a terminal.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Required</a:t>
                      </a:r>
                      <a:endParaRPr lang="en-US" sz="1100" b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16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C19AF9-39CB-4D14-AEB7-7AB4B89F6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86351"/>
              </p:ext>
            </p:extLst>
          </p:nvPr>
        </p:nvGraphicFramePr>
        <p:xfrm>
          <a:off x="1822553" y="4674905"/>
          <a:ext cx="8553244" cy="118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22">
                  <a:extLst>
                    <a:ext uri="{9D8B030D-6E8A-4147-A177-3AD203B41FA5}">
                      <a16:colId xmlns:a16="http://schemas.microsoft.com/office/drawing/2014/main" val="877706320"/>
                    </a:ext>
                  </a:extLst>
                </a:gridCol>
                <a:gridCol w="6119339">
                  <a:extLst>
                    <a:ext uri="{9D8B030D-6E8A-4147-A177-3AD203B41FA5}">
                      <a16:colId xmlns:a16="http://schemas.microsoft.com/office/drawing/2014/main" val="2453033910"/>
                    </a:ext>
                  </a:extLst>
                </a:gridCol>
                <a:gridCol w="979436">
                  <a:extLst>
                    <a:ext uri="{9D8B030D-6E8A-4147-A177-3AD203B41FA5}">
                      <a16:colId xmlns:a16="http://schemas.microsoft.com/office/drawing/2014/main" val="1159100"/>
                    </a:ext>
                  </a:extLst>
                </a:gridCol>
                <a:gridCol w="778347">
                  <a:extLst>
                    <a:ext uri="{9D8B030D-6E8A-4147-A177-3AD203B41FA5}">
                      <a16:colId xmlns:a16="http://schemas.microsoft.com/office/drawing/2014/main" val="1128394966"/>
                    </a:ext>
                  </a:extLst>
                </a:gridCol>
              </a:tblGrid>
              <a:tr h="3268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Sr No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Requirements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Priority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2357"/>
                  </a:ext>
                </a:extLst>
              </a:tr>
              <a:tr h="32689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endParaRPr lang="en-US" sz="1200"/>
                    </a:p>
                    <a:p>
                      <a:pPr algn="ctr"/>
                      <a:r>
                        <a:rPr lang="en-US" sz="1200"/>
                        <a:t>1</a:t>
                      </a:r>
                    </a:p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/>
                        <a:t>Modularity </a:t>
                      </a:r>
                    </a:p>
                    <a:p>
                      <a:pPr algn="just"/>
                      <a:endParaRPr lang="en-US" sz="1100"/>
                    </a:p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System will be modular so that it can be further extended. </a:t>
                      </a:r>
                    </a:p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Modules can be reused in any other application wherever applicable.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Required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>
                        <a:solidFill>
                          <a:srgbClr val="00B050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032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7300D0-1B4E-4BE2-A5C2-E178092773A5}"/>
              </a:ext>
            </a:extLst>
          </p:cNvPr>
          <p:cNvSpPr txBox="1"/>
          <p:nvPr/>
        </p:nvSpPr>
        <p:spPr>
          <a:xfrm>
            <a:off x="1850585" y="1226111"/>
            <a:ext cx="3024420" cy="332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Functional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4DB38-E7AD-4F3B-8FCC-4FC2317F64FE}"/>
              </a:ext>
            </a:extLst>
          </p:cNvPr>
          <p:cNvSpPr txBox="1"/>
          <p:nvPr/>
        </p:nvSpPr>
        <p:spPr>
          <a:xfrm>
            <a:off x="1850585" y="4279382"/>
            <a:ext cx="2232310" cy="303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Non-Functional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32640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6BA2-43BB-4402-8834-45246875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FE7E84-BD4C-4EBB-BEBE-59B5EB23D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220" y="752332"/>
            <a:ext cx="5167910" cy="5236815"/>
          </a:xfrm>
        </p:spPr>
      </p:pic>
    </p:spTree>
    <p:extLst>
      <p:ext uri="{BB962C8B-B14F-4D97-AF65-F5344CB8AC3E}">
        <p14:creationId xmlns:p14="http://schemas.microsoft.com/office/powerpoint/2010/main" val="98915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CF574-9491-4E00-AA3D-1CB9A3FC6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4879" y="1268700"/>
            <a:ext cx="8928592" cy="194427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To come up with an algorithm which will consider all of the cases possible,                for calculating optimal number of gates.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Deciding algorithm for emergency flights.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A2395-0405-4DD8-92FE-59861771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540"/>
            <a:ext cx="12198350" cy="504070"/>
          </a:xfrm>
        </p:spPr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0EC7B6-A5AE-44A1-A127-27FC86950922}"/>
              </a:ext>
            </a:extLst>
          </p:cNvPr>
          <p:cNvSpPr txBox="1">
            <a:spLocks/>
          </p:cNvSpPr>
          <p:nvPr/>
        </p:nvSpPr>
        <p:spPr bwMode="auto">
          <a:xfrm>
            <a:off x="122345" y="2852920"/>
            <a:ext cx="12198350" cy="36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r>
              <a:rPr lang="en-US" kern="0" dirty="0"/>
              <a:t>Learning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5B272C-7F12-4D3A-A2FA-D70F6123FE18}"/>
              </a:ext>
            </a:extLst>
          </p:cNvPr>
          <p:cNvSpPr txBox="1">
            <a:spLocks/>
          </p:cNvSpPr>
          <p:nvPr/>
        </p:nvSpPr>
        <p:spPr bwMode="auto">
          <a:xfrm>
            <a:off x="1634879" y="3933070"/>
            <a:ext cx="8928592" cy="194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kern="0" dirty="0"/>
              <a:t>Agile method to develop a product.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Requirements and design should be complete and clear before starting the </a:t>
            </a:r>
            <a:r>
              <a:rPr lang="en-US" kern="0"/>
              <a:t>implementation. </a:t>
            </a:r>
            <a:endParaRPr lang="en-US" kern="0" dirty="0"/>
          </a:p>
          <a:p>
            <a:pPr marL="342900" indent="-342900">
              <a:buFont typeface="+mj-lt"/>
              <a:buAutoNum type="arabicPeriod"/>
            </a:pPr>
            <a:endParaRPr lang="en-US" kern="0" dirty="0"/>
          </a:p>
          <a:p>
            <a:pPr marL="342900" indent="-342900">
              <a:buFont typeface="+mj-lt"/>
              <a:buAutoNum type="arabicPeriod"/>
            </a:pPr>
            <a:endParaRPr lang="en-US" kern="0" dirty="0"/>
          </a:p>
          <a:p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10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770435" y="2564880"/>
            <a:ext cx="5904820" cy="335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endParaRPr lang="en-US" sz="1800" kern="0" dirty="0"/>
          </a:p>
          <a:p>
            <a:pPr marL="6350" indent="-6350"/>
            <a:r>
              <a:rPr lang="en-US" sz="1800" kern="0" dirty="0"/>
              <a:t>Team 8 : 	Dungeon Masters</a:t>
            </a:r>
          </a:p>
          <a:p>
            <a:pPr marL="6350" indent="-6350"/>
            <a:endParaRPr lang="en-US" sz="1800" b="0" kern="0" dirty="0"/>
          </a:p>
          <a:p>
            <a:r>
              <a:rPr lang="en-US" sz="1800" kern="0" dirty="0"/>
              <a:t>Members:   </a:t>
            </a:r>
            <a:r>
              <a:rPr lang="en-US" sz="1800" b="0" kern="0" dirty="0"/>
              <a:t>	</a:t>
            </a:r>
            <a:r>
              <a:rPr lang="en-US" sz="1800" b="0" kern="0" dirty="0" err="1"/>
              <a:t>Ameya</a:t>
            </a:r>
            <a:r>
              <a:rPr lang="en-US" sz="1800" b="0" kern="0" dirty="0"/>
              <a:t> </a:t>
            </a:r>
            <a:r>
              <a:rPr lang="en-US" sz="1800" b="0" kern="0" dirty="0" err="1"/>
              <a:t>Babhulgaonkar</a:t>
            </a:r>
            <a:endParaRPr lang="en-US" sz="1800" b="0" kern="0" dirty="0"/>
          </a:p>
          <a:p>
            <a:r>
              <a:rPr lang="en-US" sz="1800" b="0" kern="0" dirty="0"/>
              <a:t>		Manish Singh</a:t>
            </a:r>
          </a:p>
          <a:p>
            <a:r>
              <a:rPr lang="en-US" sz="1800" b="0" kern="0" dirty="0"/>
              <a:t>		</a:t>
            </a:r>
            <a:r>
              <a:rPr lang="en-US" sz="1800" b="0" kern="0" dirty="0" err="1"/>
              <a:t>Ruturaj</a:t>
            </a:r>
            <a:r>
              <a:rPr lang="en-US" sz="1800" b="0" kern="0" dirty="0"/>
              <a:t> </a:t>
            </a:r>
            <a:r>
              <a:rPr lang="en-US" sz="1800" b="0" kern="0" dirty="0" err="1"/>
              <a:t>Patil</a:t>
            </a:r>
            <a:endParaRPr lang="en-US" sz="1800" b="0" kern="0" dirty="0"/>
          </a:p>
          <a:p>
            <a:r>
              <a:rPr lang="en-US" sz="1800" b="0" kern="0" dirty="0"/>
              <a:t>		Shubham </a:t>
            </a:r>
            <a:r>
              <a:rPr lang="en-US" sz="1800" b="0" kern="0" dirty="0" err="1"/>
              <a:t>Bodane</a:t>
            </a:r>
            <a:endParaRPr lang="en-US" sz="1800" b="0" kern="0" dirty="0"/>
          </a:p>
          <a:p>
            <a:r>
              <a:rPr lang="en-US" sz="1800" b="0" kern="0" dirty="0"/>
              <a:t>		Utkarsh Saraswat</a:t>
            </a:r>
          </a:p>
          <a:p>
            <a:r>
              <a:rPr lang="en-US" sz="1800" b="0" kern="0" dirty="0"/>
              <a:t>		</a:t>
            </a:r>
            <a:r>
              <a:rPr lang="en-US" sz="1800" b="0" kern="0" dirty="0" err="1"/>
              <a:t>Vivek</a:t>
            </a:r>
            <a:r>
              <a:rPr lang="en-US" sz="1800" b="0" kern="0" dirty="0"/>
              <a:t> </a:t>
            </a:r>
            <a:r>
              <a:rPr lang="en-US" sz="1800" b="0" kern="0" dirty="0" err="1"/>
              <a:t>Shete</a:t>
            </a:r>
            <a:endParaRPr lang="en-US" sz="1800" b="0" kern="0" dirty="0"/>
          </a:p>
          <a:p>
            <a:pPr marL="6350" indent="-6350"/>
            <a:br>
              <a:rPr lang="en-US" sz="1800" kern="0" dirty="0"/>
            </a:br>
            <a:endParaRPr lang="en-US" sz="18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72861-3679-4720-AF2F-B95EBB3D98D8}"/>
              </a:ext>
            </a:extLst>
          </p:cNvPr>
          <p:cNvSpPr txBox="1"/>
          <p:nvPr/>
        </p:nvSpPr>
        <p:spPr>
          <a:xfrm>
            <a:off x="986465" y="1791192"/>
            <a:ext cx="4950688" cy="295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500" b="1" kern="0" dirty="0">
                <a:solidFill>
                  <a:schemeClr val="bg1"/>
                </a:solidFill>
              </a:rPr>
              <a:t>Mentor: Shubham </a:t>
            </a:r>
            <a:r>
              <a:rPr lang="en-US" sz="2500" b="1" kern="0" dirty="0" err="1">
                <a:solidFill>
                  <a:schemeClr val="bg1"/>
                </a:solidFill>
              </a:rPr>
              <a:t>Kamble</a:t>
            </a:r>
            <a:endParaRPr lang="en-US" sz="2500" b="1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-215150" y="4869200"/>
            <a:ext cx="6336150" cy="1663205"/>
          </a:xfrm>
        </p:spPr>
        <p:txBody>
          <a:bodyPr/>
          <a:lstStyle/>
          <a:p>
            <a:pPr marL="6350" indent="-6350" algn="ctr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0DDA3-A199-469D-9D1B-52D7EAB1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"/>
            <a:ext cx="7035305" cy="40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6415" y="2276840"/>
            <a:ext cx="8424440" cy="3806356"/>
          </a:xfrm>
        </p:spPr>
        <p:txBody>
          <a:bodyPr anchor="t" anchorCtr="0"/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Content</a:t>
            </a:r>
            <a:br>
              <a:rPr lang="en-US" dirty="0"/>
            </a:br>
            <a:br>
              <a:rPr lang="en-US" sz="2000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Demonstration</a:t>
            </a:r>
            <a:br>
              <a:rPr lang="en-US" sz="1800" b="0" dirty="0"/>
            </a:br>
            <a:r>
              <a:rPr lang="en-US" sz="1800" b="0" dirty="0"/>
              <a:t>Illustration of our simulation</a:t>
            </a:r>
            <a:br>
              <a:rPr lang="en-US" sz="1800" b="0" dirty="0"/>
            </a:br>
            <a:r>
              <a:rPr lang="en-US" sz="1800" b="0" dirty="0"/>
              <a:t>Optimization</a:t>
            </a:r>
            <a:br>
              <a:rPr lang="en-US" sz="1800" b="0" dirty="0"/>
            </a:br>
            <a:r>
              <a:rPr lang="en-US" sz="1800" b="0" dirty="0"/>
              <a:t>Class diagram</a:t>
            </a:r>
            <a:br>
              <a:rPr lang="en-US" sz="1800" b="0" dirty="0"/>
            </a:br>
            <a:r>
              <a:rPr lang="en-US" sz="1800" b="0" dirty="0"/>
              <a:t>Technology Stack</a:t>
            </a:r>
            <a:br>
              <a:rPr lang="en-US" sz="1800" b="0" dirty="0"/>
            </a:br>
            <a:r>
              <a:rPr lang="en-US" sz="1800" b="0" dirty="0"/>
              <a:t>Project Statistics</a:t>
            </a:r>
            <a:br>
              <a:rPr lang="en-US" sz="1800" b="0" dirty="0"/>
            </a:br>
            <a:r>
              <a:rPr lang="en-US" sz="1800" b="0" dirty="0"/>
              <a:t>Implementation traceability </a:t>
            </a:r>
          </a:p>
        </p:txBody>
      </p:sp>
    </p:spTree>
    <p:extLst>
      <p:ext uri="{BB962C8B-B14F-4D97-AF65-F5344CB8AC3E}">
        <p14:creationId xmlns:p14="http://schemas.microsoft.com/office/powerpoint/2010/main" val="182850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440000"/>
          </a:xfrm>
        </p:spPr>
        <p:txBody>
          <a:bodyPr/>
          <a:lstStyle/>
          <a:p>
            <a:r>
              <a:rPr lang="en" dirty="0">
                <a:latin typeface="+mj-lt"/>
                <a:ea typeface="Times"/>
                <a:cs typeface="Times"/>
                <a:sym typeface="Times"/>
              </a:rPr>
              <a:t>Problem Statement</a:t>
            </a:r>
            <a:endParaRPr lang="en-US" b="0" noProof="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CA4448-352D-404C-BBDF-1CF7CEBE0462}"/>
              </a:ext>
            </a:extLst>
          </p:cNvPr>
          <p:cNvSpPr/>
          <p:nvPr/>
        </p:nvSpPr>
        <p:spPr>
          <a:xfrm>
            <a:off x="482395" y="1700760"/>
            <a:ext cx="9577330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Design a new </a:t>
            </a:r>
            <a:r>
              <a:rPr lang="en-US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airport </a:t>
            </a: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where the key decision is to find optimal number of gates.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Number </a:t>
            </a:r>
            <a:r>
              <a:rPr lang="en-US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of emergency</a:t>
            </a: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 landing that can be handled.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Make it modules reusable</a:t>
            </a:r>
            <a:r>
              <a:rPr lang="en-US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lang="en-US" dirty="0">
              <a:solidFill>
                <a:schemeClr val="tx1"/>
              </a:solidFill>
              <a:latin typeface="+mn-lt"/>
              <a:ea typeface="Times"/>
              <a:cs typeface="Times"/>
              <a:sym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64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ACD7B-3F2A-40E8-951F-EC59FC3C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16B182-AE53-41C8-AD9F-5306D86E1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8700"/>
            <a:ext cx="12204000" cy="4923300"/>
          </a:xfrm>
        </p:spPr>
      </p:sp>
      <p:pic>
        <p:nvPicPr>
          <p:cNvPr id="2" name="Bodane, Shubham (DI SW LCS APPS SA S) - Friday, July 26, 2019 11.17.14 AM">
            <a:hlinkClick r:id="" action="ppaction://media"/>
            <a:extLst>
              <a:ext uri="{FF2B5EF4-FFF2-40B4-BE49-F238E27FC236}">
                <a16:creationId xmlns:a16="http://schemas.microsoft.com/office/drawing/2014/main" id="{790BD0A0-21A7-4525-B05C-BF8AA25913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76" end="4230.85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405" y="1268700"/>
            <a:ext cx="11089540" cy="49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2395-0405-4DD8-92FE-59861771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17" y="-1"/>
            <a:ext cx="12242167" cy="1070948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Illustration of our simulation</a:t>
            </a:r>
            <a:endParaRPr lang="en-US" dirty="0"/>
          </a:p>
        </p:txBody>
      </p:sp>
      <p:pic>
        <p:nvPicPr>
          <p:cNvPr id="17" name="Graphic 17" descr="Airplane">
            <a:extLst>
              <a:ext uri="{FF2B5EF4-FFF2-40B4-BE49-F238E27FC236}">
                <a16:creationId xmlns:a16="http://schemas.microsoft.com/office/drawing/2014/main" id="{D6BB1AFB-3158-4310-9B0C-1DAD0B65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7505" y="1268960"/>
            <a:ext cx="914876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05E765-ACE4-4AEF-A0C1-2D97E6D822A8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>
            <a:off x="10244781" y="9604223"/>
            <a:ext cx="506839" cy="514132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5B380F-8738-4B4B-8A6F-BD8076C3D075}"/>
              </a:ext>
            </a:extLst>
          </p:cNvPr>
          <p:cNvGrpSpPr/>
          <p:nvPr/>
        </p:nvGrpSpPr>
        <p:grpSpPr>
          <a:xfrm>
            <a:off x="2872809" y="1374621"/>
            <a:ext cx="6570612" cy="4175238"/>
            <a:chOff x="2872809" y="1891858"/>
            <a:chExt cx="6570612" cy="41752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E017A8-327A-4F4C-90DC-22C379AA5797}"/>
                </a:ext>
              </a:extLst>
            </p:cNvPr>
            <p:cNvSpPr/>
            <p:nvPr/>
          </p:nvSpPr>
          <p:spPr bwMode="auto">
            <a:xfrm>
              <a:off x="8023471" y="3252075"/>
              <a:ext cx="64373" cy="966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281627-E7A6-4E2B-9EF2-17869A38C8F2}"/>
                </a:ext>
              </a:extLst>
            </p:cNvPr>
            <p:cNvSpPr/>
            <p:nvPr/>
          </p:nvSpPr>
          <p:spPr bwMode="auto">
            <a:xfrm>
              <a:off x="3871811" y="3225800"/>
              <a:ext cx="64373" cy="966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C3B617-FE6C-4498-919E-F1829157C5DA}"/>
                </a:ext>
              </a:extLst>
            </p:cNvPr>
            <p:cNvSpPr/>
            <p:nvPr/>
          </p:nvSpPr>
          <p:spPr bwMode="auto">
            <a:xfrm>
              <a:off x="2872809" y="1903249"/>
              <a:ext cx="1212348" cy="6341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 dirty="0">
                  <a:solidFill>
                    <a:schemeClr val="tx1"/>
                  </a:solidFill>
                  <a:latin typeface="Arial"/>
                  <a:ea typeface="Arial Unicode MS"/>
                  <a:cs typeface="Arial Unicode MS"/>
                </a:rPr>
                <a:t>start</a:t>
              </a:r>
              <a:endParaRPr lang="en-US" b="1" dirty="0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7125B4-E7DE-494C-A7F9-2B7B9E9A1D22}"/>
                </a:ext>
              </a:extLst>
            </p:cNvPr>
            <p:cNvSpPr/>
            <p:nvPr/>
          </p:nvSpPr>
          <p:spPr bwMode="auto">
            <a:xfrm>
              <a:off x="7784880" y="2840417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>
                  <a:solidFill>
                    <a:schemeClr val="tx1"/>
                  </a:solidFill>
                  <a:latin typeface="+mn-lt"/>
                  <a:ea typeface="Arial Unicode MS"/>
                  <a:cs typeface="Arial Unicode MS"/>
                </a:rPr>
                <a:t>r</a:t>
              </a:r>
              <a:endParaRPr lang="en-US" b="1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396D05-94B0-4353-BE17-6350269DA97F}"/>
                </a:ext>
              </a:extLst>
            </p:cNvPr>
            <p:cNvSpPr/>
            <p:nvPr/>
          </p:nvSpPr>
          <p:spPr bwMode="auto">
            <a:xfrm>
              <a:off x="8406337" y="1891858"/>
              <a:ext cx="1037084" cy="55529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 dirty="0">
                  <a:solidFill>
                    <a:schemeClr val="tx1"/>
                  </a:solidFill>
                  <a:latin typeface="Arial"/>
                  <a:ea typeface="Arial Unicode MS"/>
                  <a:cs typeface="Arial Unicode MS"/>
                </a:rPr>
                <a:t>Exit</a:t>
              </a:r>
              <a:endParaRPr lang="en-US" b="1" dirty="0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9FCC44-C741-4E26-BAC9-5E8F285FCCDB}"/>
                </a:ext>
              </a:extLst>
            </p:cNvPr>
            <p:cNvSpPr/>
            <p:nvPr/>
          </p:nvSpPr>
          <p:spPr bwMode="auto">
            <a:xfrm>
              <a:off x="4368116" y="5091385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</a:t>
              </a: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31E538-606B-490A-B801-9A47E2887701}"/>
                </a:ext>
              </a:extLst>
            </p:cNvPr>
            <p:cNvSpPr/>
            <p:nvPr/>
          </p:nvSpPr>
          <p:spPr bwMode="auto">
            <a:xfrm>
              <a:off x="5375810" y="4670972"/>
              <a:ext cx="1413901" cy="13961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  <a:latin typeface="+mn-lt"/>
                  <a:ea typeface="Arial Unicode MS"/>
                  <a:cs typeface="Arial Unicode MS"/>
                </a:rPr>
                <a:t>Gates</a:t>
              </a:r>
              <a:endParaRPr lang="en-US" b="1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FC5C61-20B0-4DB2-B913-B225424B77D3}"/>
                </a:ext>
              </a:extLst>
            </p:cNvPr>
            <p:cNvSpPr/>
            <p:nvPr/>
          </p:nvSpPr>
          <p:spPr bwMode="auto">
            <a:xfrm>
              <a:off x="3618583" y="2840416"/>
              <a:ext cx="563872" cy="5815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>
                  <a:solidFill>
                    <a:schemeClr val="tx1"/>
                  </a:solidFill>
                  <a:latin typeface="Arial"/>
                  <a:ea typeface="Arial Unicode MS"/>
                  <a:cs typeface="Arial Unicode MS"/>
                </a:rPr>
                <a:t>r'</a:t>
              </a:r>
              <a:endParaRPr lang="en-US" b="1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63A8F0-E6F0-4543-BCDF-78C2F15CCBE4}"/>
                </a:ext>
              </a:extLst>
            </p:cNvPr>
            <p:cNvCxnSpPr>
              <a:cxnSpLocks/>
              <a:stCxn id="3" idx="4"/>
            </p:cNvCxnSpPr>
            <p:nvPr/>
          </p:nvCxnSpPr>
          <p:spPr bwMode="auto">
            <a:xfrm>
              <a:off x="3478983" y="2537373"/>
              <a:ext cx="246884" cy="350345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67A6B1-1540-4B3F-AF18-80BEB48AE1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82252" y="2350809"/>
              <a:ext cx="374574" cy="53018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326171-3BD4-42E7-AE0F-2BDFA30DB6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94190" y="5366408"/>
              <a:ext cx="476240" cy="525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CC517FEB-32FF-4D75-A40F-838008D78A0D}"/>
                </a:ext>
              </a:extLst>
            </p:cNvPr>
            <p:cNvSpPr/>
            <p:nvPr/>
          </p:nvSpPr>
          <p:spPr bwMode="auto">
            <a:xfrm rot="3240000">
              <a:off x="3783647" y="4772575"/>
              <a:ext cx="820672" cy="140559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93F7DC-7A38-492A-8FD1-DEA94C34B8AB}"/>
                </a:ext>
              </a:extLst>
            </p:cNvPr>
            <p:cNvSpPr/>
            <p:nvPr/>
          </p:nvSpPr>
          <p:spPr bwMode="auto">
            <a:xfrm>
              <a:off x="3651783" y="4066627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E1E882-6629-4361-B585-97D687478D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71443" y="5366407"/>
              <a:ext cx="537582" cy="525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48A1683-C42A-45EB-A5AF-1006726DA3E0}"/>
                </a:ext>
              </a:extLst>
            </p:cNvPr>
            <p:cNvSpPr/>
            <p:nvPr/>
          </p:nvSpPr>
          <p:spPr bwMode="auto">
            <a:xfrm>
              <a:off x="7789352" y="4066624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8B63B64C-D995-414A-B376-6AF31E481518}"/>
                </a:ext>
              </a:extLst>
            </p:cNvPr>
            <p:cNvSpPr/>
            <p:nvPr/>
          </p:nvSpPr>
          <p:spPr bwMode="auto">
            <a:xfrm rot="17820000">
              <a:off x="7357917" y="4889732"/>
              <a:ext cx="820672" cy="15039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313A66-11BB-450A-94F8-AC175FEE2F13}"/>
                </a:ext>
              </a:extLst>
            </p:cNvPr>
            <p:cNvSpPr/>
            <p:nvPr/>
          </p:nvSpPr>
          <p:spPr bwMode="auto">
            <a:xfrm>
              <a:off x="7277894" y="5091384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>
                  <a:solidFill>
                    <a:schemeClr val="tx1"/>
                  </a:solidFill>
                  <a:ea typeface="Arial Unicode MS"/>
                  <a:cs typeface="Arial Unicode MS"/>
                </a:rPr>
                <a:t>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8902AD-D895-4356-B436-674230C86FF3}"/>
              </a:ext>
            </a:extLst>
          </p:cNvPr>
          <p:cNvSpPr txBox="1"/>
          <p:nvPr/>
        </p:nvSpPr>
        <p:spPr>
          <a:xfrm>
            <a:off x="5526578" y="3828179"/>
            <a:ext cx="1112363" cy="319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Boarding 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D7299E-E6F9-4915-BE8D-1A452FEDD6EE}"/>
              </a:ext>
            </a:extLst>
          </p:cNvPr>
          <p:cNvSpPr txBox="1"/>
          <p:nvPr/>
        </p:nvSpPr>
        <p:spPr>
          <a:xfrm>
            <a:off x="4206121" y="2965768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Landing on runway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511A87-A930-4C05-937A-CCA733A154CE}"/>
              </a:ext>
            </a:extLst>
          </p:cNvPr>
          <p:cNvSpPr txBox="1"/>
          <p:nvPr/>
        </p:nvSpPr>
        <p:spPr>
          <a:xfrm>
            <a:off x="8108958" y="2910105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Take-off on runway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BA8A49-2CA7-44C5-8E3F-69FAE72A2DFC}"/>
              </a:ext>
            </a:extLst>
          </p:cNvPr>
          <p:cNvSpPr txBox="1"/>
          <p:nvPr/>
        </p:nvSpPr>
        <p:spPr>
          <a:xfrm>
            <a:off x="2954335" y="4397915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Queuing for gates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91C53-701A-4E6D-99F5-876D983621E3}"/>
              </a:ext>
            </a:extLst>
          </p:cNvPr>
          <p:cNvSpPr txBox="1"/>
          <p:nvPr/>
        </p:nvSpPr>
        <p:spPr>
          <a:xfrm>
            <a:off x="7833477" y="4285986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Queuing for runway</a:t>
            </a:r>
          </a:p>
        </p:txBody>
      </p:sp>
    </p:spTree>
    <p:extLst>
      <p:ext uri="{BB962C8B-B14F-4D97-AF65-F5344CB8AC3E}">
        <p14:creationId xmlns:p14="http://schemas.microsoft.com/office/powerpoint/2010/main" val="146252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5789E-6 -3.7037E-7 L 0.09942 -0.0030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2 -0.00301 L 0.15486 0.1303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86 0.13032 L 0.15486 0.3826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86 0.38264 L 0.25416 0.6115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8" y="1143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16 0.61157 L 0.41293 0.6108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9" y="-4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93 0.61088 L 0.60086 0.6039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6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64 0.60394 L 0.70029 0.37732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4" y="-1178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28 0.37732 L 0.70028 0.1472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05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02 0.14722 L 0.74518 0.01574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1" y="-657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44 0.01574 L 0.97436 0.01574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4C830F-FD48-4181-AE7F-88ED74AB1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776489"/>
              </p:ext>
            </p:extLst>
          </p:nvPr>
        </p:nvGraphicFramePr>
        <p:xfrm>
          <a:off x="1922595" y="2060611"/>
          <a:ext cx="7815979" cy="300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72">
                  <a:extLst>
                    <a:ext uri="{9D8B030D-6E8A-4147-A177-3AD203B41FA5}">
                      <a16:colId xmlns:a16="http://schemas.microsoft.com/office/drawing/2014/main" val="3122127301"/>
                    </a:ext>
                  </a:extLst>
                </a:gridCol>
                <a:gridCol w="699659">
                  <a:extLst>
                    <a:ext uri="{9D8B030D-6E8A-4147-A177-3AD203B41FA5}">
                      <a16:colId xmlns:a16="http://schemas.microsoft.com/office/drawing/2014/main" val="1037926895"/>
                    </a:ext>
                  </a:extLst>
                </a:gridCol>
                <a:gridCol w="855139">
                  <a:extLst>
                    <a:ext uri="{9D8B030D-6E8A-4147-A177-3AD203B41FA5}">
                      <a16:colId xmlns:a16="http://schemas.microsoft.com/office/drawing/2014/main" val="3073267930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val="173347059"/>
                    </a:ext>
                  </a:extLst>
                </a:gridCol>
                <a:gridCol w="1088358">
                  <a:extLst>
                    <a:ext uri="{9D8B030D-6E8A-4147-A177-3AD203B41FA5}">
                      <a16:colId xmlns:a16="http://schemas.microsoft.com/office/drawing/2014/main" val="19248210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val="3025946178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val="2890702083"/>
                    </a:ext>
                  </a:extLst>
                </a:gridCol>
                <a:gridCol w="2254454">
                  <a:extLst>
                    <a:ext uri="{9D8B030D-6E8A-4147-A177-3AD203B41FA5}">
                      <a16:colId xmlns:a16="http://schemas.microsoft.com/office/drawing/2014/main" val="3041456542"/>
                    </a:ext>
                  </a:extLst>
                </a:gridCol>
              </a:tblGrid>
              <a:tr h="36024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Wait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95097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82659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11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1N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02955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21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2N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39840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: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918550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N1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NN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997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95364-6A0E-4447-B83B-0DC0A1830895}"/>
              </a:ext>
            </a:extLst>
          </p:cNvPr>
          <p:cNvSpPr txBox="1"/>
          <p:nvPr/>
        </p:nvSpPr>
        <p:spPr>
          <a:xfrm>
            <a:off x="10275755" y="4005080"/>
            <a:ext cx="1800250" cy="16562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 = Number of flights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 : Grounded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NG: Non-Grounded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=Wait time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= number of gates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j = state number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D122C0-FF88-4E3B-80F1-1CA788F7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17" y="-1"/>
            <a:ext cx="12242167" cy="1070948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8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4B64-B29D-456C-A5C3-57809E8B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66" y="1340710"/>
            <a:ext cx="9073260" cy="48467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EEA254-010E-4F93-9E55-2FAB22FC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17" y="-1"/>
            <a:ext cx="12242167" cy="1070948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Class diagram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582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3196-1464-4170-8329-D96B5A24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58726B-58EE-43B1-B47D-D5241E04F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547320"/>
              </p:ext>
            </p:extLst>
          </p:nvPr>
        </p:nvGraphicFramePr>
        <p:xfrm>
          <a:off x="2426665" y="2371450"/>
          <a:ext cx="7345020" cy="211509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56848">
                  <a:extLst>
                    <a:ext uri="{9D8B030D-6E8A-4147-A177-3AD203B41FA5}">
                      <a16:colId xmlns:a16="http://schemas.microsoft.com/office/drawing/2014/main" val="3315342159"/>
                    </a:ext>
                  </a:extLst>
                </a:gridCol>
                <a:gridCol w="4288172">
                  <a:extLst>
                    <a:ext uri="{9D8B030D-6E8A-4147-A177-3AD203B41FA5}">
                      <a16:colId xmlns:a16="http://schemas.microsoft.com/office/drawing/2014/main" val="1920424104"/>
                    </a:ext>
                  </a:extLst>
                </a:gridCol>
              </a:tblGrid>
              <a:tr h="705033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Java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18860"/>
                  </a:ext>
                </a:extLst>
              </a:tr>
              <a:tr h="705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UI/UX Framework 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 Swing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973"/>
                  </a:ext>
                </a:extLst>
              </a:tr>
              <a:tr h="705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External Libraries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JFreeChart (Java Chart Library)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3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72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41D1-9D45-46EE-A740-9477ECF4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Project Statistics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949080C-8EA0-45C6-BAD2-6BF96C2A3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537608"/>
              </p:ext>
            </p:extLst>
          </p:nvPr>
        </p:nvGraphicFramePr>
        <p:xfrm>
          <a:off x="1346839" y="1895944"/>
          <a:ext cx="9504672" cy="306611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02413">
                  <a:extLst>
                    <a:ext uri="{9D8B030D-6E8A-4147-A177-3AD203B41FA5}">
                      <a16:colId xmlns:a16="http://schemas.microsoft.com/office/drawing/2014/main" val="1169400926"/>
                    </a:ext>
                  </a:extLst>
                </a:gridCol>
                <a:gridCol w="5002259">
                  <a:extLst>
                    <a:ext uri="{9D8B030D-6E8A-4147-A177-3AD203B41FA5}">
                      <a16:colId xmlns:a16="http://schemas.microsoft.com/office/drawing/2014/main" val="2338084151"/>
                    </a:ext>
                  </a:extLst>
                </a:gridCol>
              </a:tblGrid>
              <a:tr h="766528">
                <a:tc>
                  <a:txBody>
                    <a:bodyPr/>
                    <a:lstStyle/>
                    <a:p>
                      <a:r>
                        <a:rPr lang="en-US" sz="2000" b="0" dirty="0"/>
                        <a:t>Total number of code lines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16004"/>
                  </a:ext>
                </a:extLst>
              </a:tr>
              <a:tr h="766528">
                <a:tc>
                  <a:txBody>
                    <a:bodyPr/>
                    <a:lstStyle/>
                    <a:p>
                      <a:r>
                        <a:rPr lang="en-US" dirty="0"/>
                        <a:t>Number of code files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8864"/>
                  </a:ext>
                </a:extLst>
              </a:tr>
              <a:tr h="766528">
                <a:tc>
                  <a:txBody>
                    <a:bodyPr/>
                    <a:lstStyle/>
                    <a:p>
                      <a:r>
                        <a:rPr lang="en-US" dirty="0"/>
                        <a:t>Total number of commits in </a:t>
                      </a:r>
                      <a:r>
                        <a:rPr lang="en-US"/>
                        <a:t>git repository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 commits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7886"/>
                  </a:ext>
                </a:extLst>
              </a:tr>
              <a:tr h="766528">
                <a:tc>
                  <a:txBody>
                    <a:bodyPr/>
                    <a:lstStyle/>
                    <a:p>
                      <a:r>
                        <a:rPr lang="en-US"/>
                        <a:t>Average number of commits per 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commits/day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30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471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rows + Navigation</Name>
  <PpLayout>32</PpLayout>
  <Index>21</Index>
</p4ppTags>
</file>

<file path=customXml/item10.xml><?xml version="1.0" encoding="utf-8"?>
<p4ppTags>
  <Name>Text + Index</Name>
  <PpLayout>32</PpLayout>
  <Index>8</Index>
</p4ppTags>
</file>

<file path=customXml/item11.xml><?xml version="1.0" encoding="utf-8"?>
<p4ppTags>
  <Name>One object (large) + Navigation</Name>
  <PpLayout>32</PpLayout>
  <Index>17</Index>
</p4ppTags>
</file>

<file path=customXml/item12.xml><?xml version="1.0" encoding="utf-8"?>
<p4ppTags>
  <Name>Three columns + Navigation</Name>
  <PpLayout>32</PpLayout>
  <Index>20</Index>
</p4ppTags>
</file>

<file path=customXml/item13.xml><?xml version="1.0" encoding="utf-8"?>
<p4ppTags>
  <Name>Four objects + Navigation</Name>
  <PpLayout>32</PpLayout>
  <Index>22</Index>
</p4ppTags>
</file>

<file path=customXml/item14.xml><?xml version="1.0" encoding="utf-8"?>
<p4ppTags>
  <Name>Four objects</Name>
  <PpLayout>24</PpLayout>
  <Index>15</Index>
</p4ppTags>
</file>

<file path=customXml/item15.xml><?xml version="1.0" encoding="utf-8"?>
<p4ppTags/>
</file>

<file path=customXml/item16.xml><?xml version="1.0" encoding="utf-8"?>
<p4ppTags>
  <Name>Two columns</Name>
  <PpLayout>29</PpLayout>
  <Index>12</Index>
</p4ppTags>
</file>

<file path=customXml/item2.xml><?xml version="1.0" encoding="utf-8"?>
<p4ppTags>
  <Name>Free Content</Name>
  <PpLayout>11</PpLayout>
  <Index>9</Index>
</p4ppTags>
</file>

<file path=customXml/item3.xml><?xml version="1.0" encoding="utf-8"?>
<p4ppTags>
  <Name>Three columns</Name>
  <PpLayout>32</PpLayout>
  <Index>14</Index>
</p4ppTags>
</file>

<file path=customXml/item4.xml><?xml version="1.0" encoding="utf-8"?>
<p4ppTags>
  <Name>Two columns + Navigation</Name>
  <PpLayout>32</PpLayout>
  <Index>19</Index>
</p4ppTags>
</file>

<file path=customXml/item5.xml><?xml version="1.0" encoding="utf-8"?>
<p4ppTags>
  <Name>One object (small) + Navigation</Name>
  <PpLayout>32</PpLayout>
  <Index>18</Index>
</p4ppTags>
</file>

<file path=customXml/item6.xml><?xml version="1.0" encoding="utf-8"?>
<p4ppTags>
  <Name>Free Content + Navigation</Name>
  <PpLayout>32</PpLayout>
  <Index>16</Index>
</p4ppTags>
</file>

<file path=customXml/item7.xml><?xml version="1.0" encoding="utf-8"?>
<p4ppTags>
  <Name>Two rows</Name>
  <PpLayout>32</PpLayout>
  <Index>13</Index>
</p4ppTags>
</file>

<file path=customXml/item8.xml><?xml version="1.0" encoding="utf-8"?>
<p4ppTags>
  <Name>One object (large)</Name>
  <PpLayout>16</PpLayout>
  <Index>10</Index>
</p4ppTags>
</file>

<file path=customXml/item9.xml><?xml version="1.0" encoding="utf-8"?>
<p4ppTags>
  <Name>One object (small)</Name>
  <PpLayout>16</PpLayout>
  <Index>11</Index>
</p4ppTags>
</file>

<file path=customXml/itemProps1.xml><?xml version="1.0" encoding="utf-8"?>
<ds:datastoreItem xmlns:ds="http://schemas.openxmlformats.org/officeDocument/2006/customXml" ds:itemID="{EEC76D71-DBB1-498A-B0F1-C798520D7E31}">
  <ds:schemaRefs/>
</ds:datastoreItem>
</file>

<file path=customXml/itemProps10.xml><?xml version="1.0" encoding="utf-8"?>
<ds:datastoreItem xmlns:ds="http://schemas.openxmlformats.org/officeDocument/2006/customXml" ds:itemID="{E3A33F20-DFF5-4958-BA1F-03CE7BE2B3F9}">
  <ds:schemaRefs/>
</ds:datastoreItem>
</file>

<file path=customXml/itemProps11.xml><?xml version="1.0" encoding="utf-8"?>
<ds:datastoreItem xmlns:ds="http://schemas.openxmlformats.org/officeDocument/2006/customXml" ds:itemID="{CD28C0A8-6B0D-49AD-90A3-467CCDDEF736}">
  <ds:schemaRefs/>
</ds:datastoreItem>
</file>

<file path=customXml/itemProps12.xml><?xml version="1.0" encoding="utf-8"?>
<ds:datastoreItem xmlns:ds="http://schemas.openxmlformats.org/officeDocument/2006/customXml" ds:itemID="{CBA63F0E-98AD-4AE0-9A1F-5B645B924FC9}">
  <ds:schemaRefs/>
</ds:datastoreItem>
</file>

<file path=customXml/itemProps13.xml><?xml version="1.0" encoding="utf-8"?>
<ds:datastoreItem xmlns:ds="http://schemas.openxmlformats.org/officeDocument/2006/customXml" ds:itemID="{7785FA21-CC67-491D-B391-FAE772A3EE4B}">
  <ds:schemaRefs/>
</ds:datastoreItem>
</file>

<file path=customXml/itemProps14.xml><?xml version="1.0" encoding="utf-8"?>
<ds:datastoreItem xmlns:ds="http://schemas.openxmlformats.org/officeDocument/2006/customXml" ds:itemID="{8FE03CFE-8413-4E1C-999E-09504F146935}">
  <ds:schemaRefs/>
</ds:datastoreItem>
</file>

<file path=customXml/itemProps15.xml><?xml version="1.0" encoding="utf-8"?>
<ds:datastoreItem xmlns:ds="http://schemas.openxmlformats.org/officeDocument/2006/customXml" ds:itemID="{572FBA73-6DBF-45DA-8282-9342320CFAB0}">
  <ds:schemaRefs/>
</ds:datastoreItem>
</file>

<file path=customXml/itemProps16.xml><?xml version="1.0" encoding="utf-8"?>
<ds:datastoreItem xmlns:ds="http://schemas.openxmlformats.org/officeDocument/2006/customXml" ds:itemID="{C00B2420-287C-43B4-A43C-6B95F01FA083}">
  <ds:schemaRefs/>
</ds:datastoreItem>
</file>

<file path=customXml/itemProps2.xml><?xml version="1.0" encoding="utf-8"?>
<ds:datastoreItem xmlns:ds="http://schemas.openxmlformats.org/officeDocument/2006/customXml" ds:itemID="{1505A343-14F2-4BDA-BF30-8F1FAECC05E5}">
  <ds:schemaRefs/>
</ds:datastoreItem>
</file>

<file path=customXml/itemProps3.xml><?xml version="1.0" encoding="utf-8"?>
<ds:datastoreItem xmlns:ds="http://schemas.openxmlformats.org/officeDocument/2006/customXml" ds:itemID="{3820BE8B-6A93-41EC-BA4C-A1C5E4301979}">
  <ds:schemaRefs/>
</ds:datastoreItem>
</file>

<file path=customXml/itemProps4.xml><?xml version="1.0" encoding="utf-8"?>
<ds:datastoreItem xmlns:ds="http://schemas.openxmlformats.org/officeDocument/2006/customXml" ds:itemID="{3988581F-1F8F-46AC-9110-49D1B4522AD1}">
  <ds:schemaRefs/>
</ds:datastoreItem>
</file>

<file path=customXml/itemProps5.xml><?xml version="1.0" encoding="utf-8"?>
<ds:datastoreItem xmlns:ds="http://schemas.openxmlformats.org/officeDocument/2006/customXml" ds:itemID="{90348DA5-650A-4C1F-98D3-5A42EB10936B}">
  <ds:schemaRefs/>
</ds:datastoreItem>
</file>

<file path=customXml/itemProps6.xml><?xml version="1.0" encoding="utf-8"?>
<ds:datastoreItem xmlns:ds="http://schemas.openxmlformats.org/officeDocument/2006/customXml" ds:itemID="{F749F6C2-EDC9-4FC2-9795-868862638561}">
  <ds:schemaRefs/>
</ds:datastoreItem>
</file>

<file path=customXml/itemProps7.xml><?xml version="1.0" encoding="utf-8"?>
<ds:datastoreItem xmlns:ds="http://schemas.openxmlformats.org/officeDocument/2006/customXml" ds:itemID="{3EE3DDFB-5EB6-42EC-A9D4-1571BFE1E0D7}">
  <ds:schemaRefs/>
</ds:datastoreItem>
</file>

<file path=customXml/itemProps8.xml><?xml version="1.0" encoding="utf-8"?>
<ds:datastoreItem xmlns:ds="http://schemas.openxmlformats.org/officeDocument/2006/customXml" ds:itemID="{60AA9229-3F40-4975-9924-9BB9539D8792}">
  <ds:schemaRefs/>
</ds:datastoreItem>
</file>

<file path=customXml/itemProps9.xml><?xml version="1.0" encoding="utf-8"?>
<ds:datastoreItem xmlns:ds="http://schemas.openxmlformats.org/officeDocument/2006/customXml" ds:itemID="{D4CE716B-0E4D-43DC-B78B-BC0099EE8AB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856</TotalTime>
  <Words>383</Words>
  <Application>Microsoft Office PowerPoint</Application>
  <PresentationFormat>Custom</PresentationFormat>
  <Paragraphs>142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ＭＳ Ｐゴシック</vt:lpstr>
      <vt:lpstr>Arial</vt:lpstr>
      <vt:lpstr>Arial Unicode MS</vt:lpstr>
      <vt:lpstr>Times</vt:lpstr>
      <vt:lpstr>Wingdings</vt:lpstr>
      <vt:lpstr>ヒラギノ角ゴ Pro W3</vt:lpstr>
      <vt:lpstr>Siemens 2017 – 16:9</vt:lpstr>
      <vt:lpstr>Airport Simulator  Team 08 (Dungeon Masters)</vt:lpstr>
      <vt:lpstr>Content  Problem Statement Demonstration Illustration of our simulation Optimization Class diagram Technology Stack Project Statistics Implementation traceability </vt:lpstr>
      <vt:lpstr>Problem Statement</vt:lpstr>
      <vt:lpstr>Demonstration</vt:lpstr>
      <vt:lpstr>Illustration of our simulation</vt:lpstr>
      <vt:lpstr>Optimization</vt:lpstr>
      <vt:lpstr>Class diagram</vt:lpstr>
      <vt:lpstr>Technology Stack</vt:lpstr>
      <vt:lpstr>Project Statistics </vt:lpstr>
      <vt:lpstr>Implementation Traceability </vt:lpstr>
      <vt:lpstr>Contributors</vt:lpstr>
      <vt:lpstr>Key Challenges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Saraswat, Utkarsh (DI SW LCS DEVOPS QE VIS)</cp:lastModifiedBy>
  <cp:revision>38</cp:revision>
  <cp:lastPrinted>2017-05-16T13:00:22Z</cp:lastPrinted>
  <dcterms:created xsi:type="dcterms:W3CDTF">2017-05-16T13:00:10Z</dcterms:created>
  <dcterms:modified xsi:type="dcterms:W3CDTF">2019-07-26T07:43:24Z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